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60" r:id="rId5"/>
    <p:sldId id="262" r:id="rId6"/>
    <p:sldId id="270" r:id="rId7"/>
    <p:sldId id="261" r:id="rId8"/>
    <p:sldId id="263" r:id="rId9"/>
    <p:sldId id="271" r:id="rId10"/>
    <p:sldId id="273" r:id="rId11"/>
    <p:sldId id="264" r:id="rId12"/>
    <p:sldId id="272" r:id="rId13"/>
    <p:sldId id="274" r:id="rId14"/>
    <p:sldId id="266" r:id="rId15"/>
    <p:sldId id="268" r:id="rId16"/>
    <p:sldId id="26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1843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06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4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51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009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12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12192000" cy="5150700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48575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ookman Old Style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148313"/>
            <a:ext cx="91440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AEA"/>
              </a:buClr>
              <a:buSzPts val="2800"/>
              <a:buNone/>
              <a:defRPr sz="2800">
                <a:solidFill>
                  <a:srgbClr val="EDEAE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402388"/>
            <a:ext cx="6667017" cy="1230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6736460" y="5335929"/>
            <a:ext cx="0" cy="1354200"/>
          </a:xfrm>
          <a:prstGeom prst="straightConnector1">
            <a:avLst/>
          </a:prstGeom>
          <a:noFill/>
          <a:ln w="9525" cap="flat" cmpd="sng">
            <a:solidFill>
              <a:srgbClr val="214B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7048981" y="5335588"/>
            <a:ext cx="4862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 rot="5400000">
            <a:off x="3911550" y="-1562243"/>
            <a:ext cx="43689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 rot="5400000">
            <a:off x="7133400" y="1783000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769700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12192000" cy="5150734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1524000" y="48575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ookman Old Style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524000" y="3148313"/>
            <a:ext cx="9144000" cy="147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AEA"/>
              </a:buClr>
              <a:buSzPts val="2800"/>
              <a:buNone/>
              <a:defRPr sz="2800">
                <a:solidFill>
                  <a:srgbClr val="EDEAE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402388"/>
            <a:ext cx="6667016" cy="1230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6736460" y="5335929"/>
            <a:ext cx="0" cy="1354238"/>
          </a:xfrm>
          <a:prstGeom prst="straightConnector1">
            <a:avLst/>
          </a:prstGeom>
          <a:noFill/>
          <a:ln w="9525" cap="flat" cmpd="sng">
            <a:solidFill>
              <a:srgbClr val="214B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7048981" y="5335588"/>
            <a:ext cx="4862031" cy="135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831850" y="159399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6000"/>
              <a:buFont typeface="Bookman Old Style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831850" y="447371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838200" y="1634250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6172200" y="1634250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39788" y="365124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839788" y="15558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2"/>
          </p:nvPr>
        </p:nvSpPr>
        <p:spPr>
          <a:xfrm>
            <a:off x="839788" y="2379773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6172200" y="15558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4"/>
          </p:nvPr>
        </p:nvSpPr>
        <p:spPr>
          <a:xfrm>
            <a:off x="6172200" y="2379773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 rot="5400000">
            <a:off x="3911584" y="-1562277"/>
            <a:ext cx="4368832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7133431" y="178296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769731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593991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6000"/>
              <a:buFont typeface="Bookman Old Style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473716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63425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72200" y="163425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4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555861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379773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555861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379773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200"/>
              <a:buFont typeface="Bookman Old Styl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iiitdm.ac.in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://www.iiitdm.ac.in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108732"/>
            <a:ext cx="12192000" cy="749400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214B8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4" name="Google Shape;14;p1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5747" y="6184361"/>
            <a:ext cx="3239999" cy="598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3472405" y="6227180"/>
            <a:ext cx="0" cy="54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6108732"/>
            <a:ext cx="12192000" cy="749268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3600"/>
              <a:buFont typeface="Bookman Old Style"/>
              <a:buNone/>
              <a:defRPr sz="3600" b="0" i="0" u="none" strike="noStrike" cap="none">
                <a:solidFill>
                  <a:srgbClr val="214B8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0393047" y="6311899"/>
            <a:ext cx="15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1" name="Google Shape;71;p1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5747" y="6184361"/>
            <a:ext cx="3239999" cy="598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3"/>
          <p:cNvCxnSpPr/>
          <p:nvPr/>
        </p:nvCxnSpPr>
        <p:spPr>
          <a:xfrm>
            <a:off x="3472405" y="6227180"/>
            <a:ext cx="0" cy="5440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362753/references#referenc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ctrTitle"/>
          </p:nvPr>
        </p:nvSpPr>
        <p:spPr>
          <a:xfrm>
            <a:off x="1524000" y="48575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Bookman Old Style"/>
              <a:buNone/>
            </a:pPr>
            <a:r>
              <a:rPr lang="en-IN" sz="5400" dirty="0"/>
              <a:t>Smart Emergency</a:t>
            </a:r>
            <a:br>
              <a:rPr lang="en-IN" sz="5400" dirty="0"/>
            </a:br>
            <a:r>
              <a:rPr lang="en-IN" sz="5400" dirty="0"/>
              <a:t>Traffic Management</a:t>
            </a:r>
            <a:endParaRPr lang="en-IN" dirty="0"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209642" y="3267113"/>
            <a:ext cx="4862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2800" dirty="0">
                <a:solidFill>
                  <a:schemeClr val="lt1"/>
                </a:solidFill>
              </a:rPr>
              <a:t>S Sai Narasimha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2800" dirty="0">
                <a:solidFill>
                  <a:schemeClr val="lt1"/>
                </a:solidFill>
              </a:rPr>
              <a:t>CS21B1034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6896580" y="5322958"/>
            <a:ext cx="48621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CS5005 - </a:t>
            </a:r>
            <a:r>
              <a:rPr lang="en-IN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IIoT</a:t>
            </a:r>
            <a:r>
              <a:rPr lang="en-I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Cloud Computing Assignment 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Analysis/ Results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Results Obtained: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Successful integration of RFID RC522 module with ESP8266.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Reliable detection of RFID tags.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LED control indicating ambulance presence and traffic status.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LCD display showing instructions to drivers.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Integration with Blynk for real-time monitoring.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Understanding of the Results: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Improved traffic management with priority for emergency vehicles.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Enhanced safety by reducing response times.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IoT technology enables dynamic traffic control.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User-friendly interface via Blynk platform.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Modular design allows scalability and flexibility.</a:t>
            </a:r>
          </a:p>
        </p:txBody>
      </p:sp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07E1C-45B7-FB5F-A68E-6EC5BD15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79" y="1009440"/>
            <a:ext cx="3863675" cy="4839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2C8E4-1718-6085-0D5A-ECBFD235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14" y="1009440"/>
            <a:ext cx="3696020" cy="4778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D3A28C-196B-DAA1-455E-4399AD2408A4}"/>
              </a:ext>
            </a:extLst>
          </p:cNvPr>
          <p:cNvSpPr txBox="1"/>
          <p:nvPr/>
        </p:nvSpPr>
        <p:spPr>
          <a:xfrm>
            <a:off x="1174001" y="504225"/>
            <a:ext cx="3331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Vehicle without RFID tag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304C7-D67B-C8CE-04C6-49E08F9D6E53}"/>
              </a:ext>
            </a:extLst>
          </p:cNvPr>
          <p:cNvSpPr txBox="1"/>
          <p:nvPr/>
        </p:nvSpPr>
        <p:spPr>
          <a:xfrm>
            <a:off x="8353906" y="550392"/>
            <a:ext cx="115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Output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7052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3A28C-196B-DAA1-455E-4399AD2408A4}"/>
              </a:ext>
            </a:extLst>
          </p:cNvPr>
          <p:cNvSpPr txBox="1"/>
          <p:nvPr/>
        </p:nvSpPr>
        <p:spPr>
          <a:xfrm>
            <a:off x="370393" y="508710"/>
            <a:ext cx="3331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Ambulance with RFID tag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304C7-D67B-C8CE-04C6-49E08F9D6E53}"/>
              </a:ext>
            </a:extLst>
          </p:cNvPr>
          <p:cNvSpPr txBox="1"/>
          <p:nvPr/>
        </p:nvSpPr>
        <p:spPr>
          <a:xfrm>
            <a:off x="5254604" y="24252"/>
            <a:ext cx="1153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Output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6628F-01CE-4EA5-CCDD-8D2CABB1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3" y="1109033"/>
            <a:ext cx="3230714" cy="3821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1D61A-E924-32F8-F5AF-AEBE5F0EE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310" y="357750"/>
            <a:ext cx="2892577" cy="2908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1EDF8-9E76-BA47-BE7F-2ECB747DE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091" y="1035698"/>
            <a:ext cx="3624867" cy="3894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D4230D-24B9-1DA5-9C16-9B519E47B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310" y="3340878"/>
            <a:ext cx="2892577" cy="2762492"/>
          </a:xfrm>
          <a:prstGeom prst="rect">
            <a:avLst/>
          </a:prstGeom>
        </p:spPr>
      </p:pic>
      <p:pic>
        <p:nvPicPr>
          <p:cNvPr id="17" name="Graphic 16" descr="Back">
            <a:extLst>
              <a:ext uri="{FF2B5EF4-FFF2-40B4-BE49-F238E27FC236}">
                <a16:creationId xmlns:a16="http://schemas.microsoft.com/office/drawing/2014/main" id="{BFAABDB4-486C-C451-F73C-0E6D60C59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7887" y="4102194"/>
            <a:ext cx="714732" cy="714732"/>
          </a:xfrm>
          <a:prstGeom prst="rect">
            <a:avLst/>
          </a:prstGeom>
        </p:spPr>
      </p:pic>
      <p:pic>
        <p:nvPicPr>
          <p:cNvPr id="19" name="Graphic 18" descr="Back RTL">
            <a:extLst>
              <a:ext uri="{FF2B5EF4-FFF2-40B4-BE49-F238E27FC236}">
                <a16:creationId xmlns:a16="http://schemas.microsoft.com/office/drawing/2014/main" id="{F5EBBA34-C164-D5FF-A6DD-526196C07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8063" y="1313793"/>
            <a:ext cx="714732" cy="714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7F272A-17DA-5284-FA34-BE73C62FE529}"/>
              </a:ext>
            </a:extLst>
          </p:cNvPr>
          <p:cNvSpPr txBox="1"/>
          <p:nvPr/>
        </p:nvSpPr>
        <p:spPr>
          <a:xfrm>
            <a:off x="9065050" y="508710"/>
            <a:ext cx="1618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RFID tag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4113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Concluding Remarks: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The project successfully demonstrates the effectiveness of IoT technology in improving traffic management and emergency vehicle access.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Future Plans: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Explore further enhancements, such as vehicle-to-vehicle communication and AI-driven traffic prediction algorithms, to optimize traffic flow.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Collaborate with local authorities to implement the system in real-world smart city environments, contributing to safer and more efficient urban transportation.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Analyze the number of ambulances passing through specific locations to optimize traffic management.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Implement intelligent routing algorithms to provide the best routes for ambulances to reach hospitals, minimizing response times and saving lives.</a:t>
            </a:r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2400" dirty="0">
                <a:hlinkClick r:id="rId3"/>
              </a:rPr>
              <a:t>https://ieeexplore.ieee.org/document/9362753/references#references</a:t>
            </a:r>
            <a:endParaRPr lang="en-IN" sz="2400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IN" sz="2400" dirty="0"/>
              <a:t>Google </a:t>
            </a:r>
            <a:endParaRPr sz="24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270929" y="2213979"/>
            <a:ext cx="11834648" cy="230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Thank You</a:t>
            </a:r>
            <a:br>
              <a:rPr lang="en-IN"/>
            </a:br>
            <a:br>
              <a:rPr lang="en-IN"/>
            </a:br>
            <a:r>
              <a:rPr lang="en-I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Table of Contents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Introduction  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Aim of the Project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Hardware/ Software Required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Problem Statement </a:t>
            </a:r>
          </a:p>
          <a:p>
            <a:pPr lvl="0">
              <a:spcBef>
                <a:spcPts val="0"/>
              </a:spcBef>
            </a:pPr>
            <a:r>
              <a:rPr lang="en-IN" dirty="0"/>
              <a:t>Methodology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Results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IN" dirty="0"/>
              <a:t>Conclusion/ Future Work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838200" y="1625662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Urban cities are intricate webs of interdependent subsystems, with the traffic system acting as a pivotal cornerstone to the global economy. However, escalating population rates have led to a surge in vehicular traffic, resulting in daily congestion.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000" dirty="0"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The repercussions are dire, with road congestion significantly impeding emergency response times, potentially costing lives. Studies indicate that up to 65-70% of fatalities could have been prevented with prompt emergency services.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000" dirty="0"/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To address this pressing issue, we propose an innovative solution: an IoT-enabled Smart Traffic Management System (STMS) that automatically regulates traffic signals.</a:t>
            </a:r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Aim of the Project</a:t>
            </a:r>
            <a:endParaRPr dirty="0"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838200" y="1875000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Our Smart Traffic Management System addresses delays faced by emergency vehicles in congested urban areas. Traditional methods struggle to adapt to increasing vehicle numbers, hindering timely responses.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Our solution integrates RFIDs systems to efficiently manage traffic. Upon detecting an approaching emergency vehicle, the STMS swiftly adjusts traffic signals, creating Green Corridors for unimpeded passage.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 Additionally, the system communicates with LCD screens to notify vehicles to yield and shift lanes, minimizing response time delays.</a:t>
            </a:r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Hardware/Software Required</a:t>
            </a:r>
            <a:endParaRPr dirty="0"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903514" y="1244550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IN" sz="2400" dirty="0"/>
              <a:t>List of Hardware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1) ESP8266 Development Board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2) RFID Reader (MFRC522)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3) RFID Tags or Cards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4) RGB LED Lights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5) LCD Display (</a:t>
            </a:r>
            <a:r>
              <a:rPr lang="en-US" sz="16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LiquidCrystal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I2C)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6) Breadboard and Jumper Wires</a:t>
            </a:r>
            <a:b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	7) Arduino Uno (for power supply of LCD 16x2 with I2C)</a:t>
            </a:r>
            <a:endParaRPr lang="en-US" sz="1600" dirty="0"/>
          </a:p>
          <a:p>
            <a:pPr marL="342900"/>
            <a:r>
              <a:rPr lang="en-IN" sz="2400" dirty="0"/>
              <a:t>List of Software</a:t>
            </a:r>
          </a:p>
          <a:p>
            <a:pPr marL="0" indent="0">
              <a:buNone/>
            </a:pP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	1) Arduino IDE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2) ESP8266 Board Support Package (BSP) for Arduino IDE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3) Blynk IoT Platform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4) RFID Library for Arduino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5) </a:t>
            </a:r>
            <a:r>
              <a:rPr lang="en-IN" sz="16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LiquidCrystal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I2C Library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6) SPI Library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7) </a:t>
            </a:r>
            <a:r>
              <a:rPr lang="en-IN" sz="16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WiFi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Library</a:t>
            </a:r>
            <a:br>
              <a:rPr lang="en-IN" sz="1600" dirty="0"/>
            </a:br>
            <a:r>
              <a:rPr lang="en-IN" sz="1600" dirty="0"/>
              <a:t>	</a:t>
            </a:r>
            <a:r>
              <a:rPr lang="en-IN" sz="16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8) MFRC522 Library</a:t>
            </a:r>
            <a:br>
              <a:rPr lang="en-IN" sz="1600" dirty="0"/>
            </a:br>
            <a:endParaRPr lang="en-IN"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IN" sz="2400"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24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Problem Definition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1"/>
          </p:nvPr>
        </p:nvSpPr>
        <p:spPr>
          <a:xfrm>
            <a:off x="772212" y="1416839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Problem Solved: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Traditional traffic management methods fail to accommodate increasing vehicle numbers, resulting in congestion that hampers emergency response times.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Inadequate road infrastructure exacerbates congestion, particularly in urban areas, hindering the timely arrival of emergency services.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Studies highlight a significant disparity between economic expansion and the growth of road infrastructure.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1600"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Relevance of the Problem: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Delays in emergency response due to traffic congestion can have severe consequences, impacting the ability to save lives and worsening outcomes for those in need of urgent medical assistance.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As urban populations continue to grow and vehicle numbers rise, the problem of traffic congestion becomes increasingly relevant and urgent.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Addressing traffic congestion is crucial for optimizing urban infrastructure and ensuring the efficient functioning of emergency services, ultimately enhancing public safety and well-being.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Methodology</a:t>
            </a:r>
            <a:endParaRPr dirty="0"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838200" y="1511107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Contributions Made in the Project: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Research and Analysis</a:t>
            </a:r>
            <a:r>
              <a:rPr lang="en-US" sz="1600" dirty="0"/>
              <a:t>: Conducted research on traffic congestion issues in smart cities and analyzed existing solutions.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Design and Development</a:t>
            </a:r>
            <a:r>
              <a:rPr lang="en-US" sz="1600" dirty="0"/>
              <a:t>: Designed the system architecture for the IoT-enabled traffic management system.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Hardware Integration</a:t>
            </a:r>
            <a:r>
              <a:rPr lang="en-US" sz="1600" dirty="0"/>
              <a:t>: Integrated RFID RC522 module with ESP8266 microcontroller for vehicle detection.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Software Development</a:t>
            </a:r>
            <a:r>
              <a:rPr lang="en-US" sz="1600" dirty="0"/>
              <a:t>: Wrote code for RFID tag detection, LED control, and LCD display interaction.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Blynk Integration</a:t>
            </a:r>
            <a:r>
              <a:rPr lang="en-US" sz="1600" dirty="0"/>
              <a:t>: Integrated the Blynk platform for real-time monitoring and control of the system.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Testing and Debugging</a:t>
            </a:r>
            <a:r>
              <a:rPr lang="en-US" sz="1600" dirty="0"/>
              <a:t>: Conducted extensive testing of hardware and software components to ensure reliability and performance.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Documentation</a:t>
            </a:r>
            <a:r>
              <a:rPr lang="en-US" sz="1600" dirty="0"/>
              <a:t>: Documented project requirements, design specifications, and implementation details.</a:t>
            </a:r>
          </a:p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b="1" dirty="0"/>
              <a:t>Presentation</a:t>
            </a:r>
            <a:r>
              <a:rPr lang="en-US" sz="1600" dirty="0"/>
              <a:t>: Prepared presentations and demos for project reviews and presentations.</a:t>
            </a:r>
            <a:endParaRPr sz="1600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Methodology</a:t>
            </a:r>
            <a:endParaRPr dirty="0"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838200" y="1308326"/>
            <a:ext cx="10515600" cy="4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/>
              <a:t>Procedure Followed in Brief: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Requirement Gathering</a:t>
            </a:r>
            <a:r>
              <a:rPr lang="en-US" sz="1600" dirty="0"/>
              <a:t>: Identified the need for a traffic management system to address congestion and emergency vehicle priority.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Research and Analysis</a:t>
            </a:r>
            <a:r>
              <a:rPr lang="en-US" sz="1600" dirty="0"/>
              <a:t>: Researched existing solutions, technologies, and best practices in traffic management and IoT.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Design Phase</a:t>
            </a:r>
            <a:r>
              <a:rPr lang="en-US" sz="1600" dirty="0"/>
              <a:t>: Designed the system architecture, including hardware components and software modules.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Hardware Setup</a:t>
            </a:r>
            <a:r>
              <a:rPr lang="en-US" sz="1600" dirty="0"/>
              <a:t>: Procured necessary hardware components and assembled the RFID RC522 module with the ESP8266 microcontroller.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Software Development</a:t>
            </a:r>
            <a:r>
              <a:rPr lang="en-US" sz="1600" dirty="0"/>
              <a:t>: Wrote code to interface with the RFID module, control LEDs, interact with the LCD display, and integrate with the Blynk platform.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Integration and Testing</a:t>
            </a:r>
            <a:r>
              <a:rPr lang="en-US" sz="1600" dirty="0"/>
              <a:t>: Integrated hardware and software components, conducted testing to ensure functionality and reliability.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/>
              <a:t>Documentation and Presentation</a:t>
            </a:r>
            <a:r>
              <a:rPr lang="en-US" sz="1600" dirty="0"/>
              <a:t>: Documented project details, including requirements, design, implementation, and testing. Prepared presentations and demos for project reviews and presentations.</a:t>
            </a:r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1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10370916" y="6311899"/>
            <a:ext cx="152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A7456-302F-A3CB-4D61-A6A237F8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" y="615154"/>
            <a:ext cx="6449568" cy="4837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56237-F33E-9ACA-AA38-E7700E9B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898" y="97026"/>
            <a:ext cx="3303806" cy="58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61742"/>
      </p:ext>
    </p:extLst>
  </p:cSld>
  <p:clrMapOvr>
    <a:masterClrMapping/>
  </p:clrMapOvr>
</p:sld>
</file>

<file path=ppt/theme/theme1.xml><?xml version="1.0" encoding="utf-8"?>
<a:theme xmlns:a="http://schemas.openxmlformats.org/drawingml/2006/main" name="IIITDM PP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IITDM PP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1040</Words>
  <Application>Microsoft Office PowerPoint</Application>
  <PresentationFormat>Widescreen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IIITDM PPT</vt:lpstr>
      <vt:lpstr>IIITDM PPT</vt:lpstr>
      <vt:lpstr>Smart Emergency Traffic Management</vt:lpstr>
      <vt:lpstr>Table of Contents</vt:lpstr>
      <vt:lpstr>Introduction</vt:lpstr>
      <vt:lpstr>Aim of the Project</vt:lpstr>
      <vt:lpstr>Hardware/Software Required</vt:lpstr>
      <vt:lpstr>Problem Definition</vt:lpstr>
      <vt:lpstr>Methodology</vt:lpstr>
      <vt:lpstr>Methodology</vt:lpstr>
      <vt:lpstr>PowerPoint Presentation</vt:lpstr>
      <vt:lpstr>Analysis/ Results</vt:lpstr>
      <vt:lpstr>PowerPoint Presentation</vt:lpstr>
      <vt:lpstr>PowerPoint Presentation</vt:lpstr>
      <vt:lpstr>Conclusion</vt:lpstr>
      <vt:lpstr>References</vt:lpstr>
      <vt:lpstr>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 of Your Project&gt;</dc:title>
  <cp:lastModifiedBy>Somesula Sai Narasimha</cp:lastModifiedBy>
  <cp:revision>9</cp:revision>
  <dcterms:modified xsi:type="dcterms:W3CDTF">2024-04-18T10:56:00Z</dcterms:modified>
</cp:coreProperties>
</file>